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89"/>
  </p:normalViewPr>
  <p:slideViewPr>
    <p:cSldViewPr snapToGrid="0" snapToObjects="1">
      <p:cViewPr varScale="1">
        <p:scale>
          <a:sx n="114" d="100"/>
          <a:sy n="114"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5/31/20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5/31/20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5/31/20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5/31/20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5/31/20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5/31/20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5/31/20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5/31/20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5/31/20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5/31/20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5/31/20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5/31/20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CFF0A-0C65-074E-9698-AE3EFD3616CA}"/>
              </a:ext>
            </a:extLst>
          </p:cNvPr>
          <p:cNvSpPr>
            <a:spLocks noGrp="1"/>
          </p:cNvSpPr>
          <p:nvPr>
            <p:ph type="ctrTitle"/>
          </p:nvPr>
        </p:nvSpPr>
        <p:spPr>
          <a:xfrm>
            <a:off x="2288423" y="580333"/>
            <a:ext cx="5518066" cy="2268559"/>
          </a:xfrm>
        </p:spPr>
        <p:txBody>
          <a:bodyPr>
            <a:noAutofit/>
          </a:bodyPr>
          <a:lstStyle/>
          <a:p>
            <a:pPr algn="ctr"/>
            <a:r>
              <a:rPr lang="en-US" sz="4000" dirty="0"/>
              <a:t>The Battle of Neighborhoods—Restaurants in Pittsburgh</a:t>
            </a:r>
          </a:p>
        </p:txBody>
      </p:sp>
      <p:sp>
        <p:nvSpPr>
          <p:cNvPr id="3" name="Subtitle 2">
            <a:extLst>
              <a:ext uri="{FF2B5EF4-FFF2-40B4-BE49-F238E27FC236}">
                <a16:creationId xmlns:a16="http://schemas.microsoft.com/office/drawing/2014/main" id="{51C13412-C94D-D348-9C2C-BC26D5D02CBA}"/>
              </a:ext>
            </a:extLst>
          </p:cNvPr>
          <p:cNvSpPr>
            <a:spLocks noGrp="1"/>
          </p:cNvSpPr>
          <p:nvPr>
            <p:ph type="subTitle" idx="1"/>
          </p:nvPr>
        </p:nvSpPr>
        <p:spPr>
          <a:xfrm>
            <a:off x="2288423" y="3908017"/>
            <a:ext cx="5357600" cy="407506"/>
          </a:xfrm>
        </p:spPr>
        <p:txBody>
          <a:bodyPr>
            <a:noAutofit/>
          </a:bodyPr>
          <a:lstStyle/>
          <a:p>
            <a:pPr algn="ctr"/>
            <a:r>
              <a:rPr lang="en-US" sz="2000" dirty="0"/>
              <a:t>Peilin Tian</a:t>
            </a:r>
          </a:p>
          <a:p>
            <a:pPr algn="ctr"/>
            <a:r>
              <a:rPr lang="en-US" sz="2000" dirty="0"/>
              <a:t>IBM Data Science Capstone Project</a:t>
            </a:r>
          </a:p>
        </p:txBody>
      </p:sp>
    </p:spTree>
    <p:extLst>
      <p:ext uri="{BB962C8B-B14F-4D97-AF65-F5344CB8AC3E}">
        <p14:creationId xmlns:p14="http://schemas.microsoft.com/office/powerpoint/2010/main" val="97951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9873-9520-4145-8E0D-1CB2AED2BA04}"/>
              </a:ext>
            </a:extLst>
          </p:cNvPr>
          <p:cNvSpPr>
            <a:spLocks noGrp="1"/>
          </p:cNvSpPr>
          <p:nvPr>
            <p:ph type="title"/>
          </p:nvPr>
        </p:nvSpPr>
        <p:spPr>
          <a:xfrm>
            <a:off x="2197730" y="651502"/>
            <a:ext cx="7958331" cy="1077229"/>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410B498F-0B5C-2D43-B4AB-07A20FBBBB65}"/>
              </a:ext>
            </a:extLst>
          </p:cNvPr>
          <p:cNvSpPr>
            <a:spLocks noGrp="1"/>
          </p:cNvSpPr>
          <p:nvPr>
            <p:ph idx="1"/>
          </p:nvPr>
        </p:nvSpPr>
        <p:spPr>
          <a:xfrm>
            <a:off x="2197730" y="1430085"/>
            <a:ext cx="7796540" cy="4613875"/>
          </a:xfrm>
        </p:spPr>
        <p:txBody>
          <a:bodyPr>
            <a:normAutofit/>
          </a:bodyPr>
          <a:lstStyle/>
          <a:p>
            <a:endParaRPr lang="en-US" dirty="0"/>
          </a:p>
          <a:p>
            <a:r>
              <a:rPr lang="en-US" dirty="0"/>
              <a:t>Pittsburgh is a city with a variety of cultural and historical heritages. The food from most parts of the world is an essential part of them. </a:t>
            </a:r>
          </a:p>
          <a:p>
            <a:r>
              <a:rPr lang="en-US" dirty="0"/>
              <a:t>For an investor, he/she may be interested in the type of restaurant one should open in a specific neighborhood based on the most popular kinds of restaurants in the area. </a:t>
            </a:r>
          </a:p>
          <a:p>
            <a:r>
              <a:rPr lang="en-US" dirty="0"/>
              <a:t>As a consumer, he/she would like to know where to go for a specific type of restaurant. </a:t>
            </a:r>
          </a:p>
          <a:p>
            <a:endParaRPr lang="en-US" dirty="0"/>
          </a:p>
        </p:txBody>
      </p:sp>
    </p:spTree>
    <p:extLst>
      <p:ext uri="{BB962C8B-B14F-4D97-AF65-F5344CB8AC3E}">
        <p14:creationId xmlns:p14="http://schemas.microsoft.com/office/powerpoint/2010/main" val="3164491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5EC9-23E8-5648-8355-48ADDD3CF34C}"/>
              </a:ext>
            </a:extLst>
          </p:cNvPr>
          <p:cNvSpPr>
            <a:spLocks noGrp="1"/>
          </p:cNvSpPr>
          <p:nvPr>
            <p:ph type="title"/>
          </p:nvPr>
        </p:nvSpPr>
        <p:spPr>
          <a:xfrm>
            <a:off x="2288423" y="696544"/>
            <a:ext cx="7958331" cy="1077229"/>
          </a:xfrm>
        </p:spPr>
        <p:txBody>
          <a:bodyPr/>
          <a:lstStyle/>
          <a:p>
            <a:pPr algn="ctr"/>
            <a:r>
              <a:rPr lang="en-US" dirty="0"/>
              <a:t>Data</a:t>
            </a:r>
          </a:p>
        </p:txBody>
      </p:sp>
      <p:sp>
        <p:nvSpPr>
          <p:cNvPr id="3" name="Content Placeholder 2">
            <a:extLst>
              <a:ext uri="{FF2B5EF4-FFF2-40B4-BE49-F238E27FC236}">
                <a16:creationId xmlns:a16="http://schemas.microsoft.com/office/drawing/2014/main" id="{897EAB17-6CD9-4643-9ED6-FAE59AEC5D29}"/>
              </a:ext>
            </a:extLst>
          </p:cNvPr>
          <p:cNvSpPr>
            <a:spLocks noGrp="1"/>
          </p:cNvSpPr>
          <p:nvPr>
            <p:ph idx="1"/>
          </p:nvPr>
        </p:nvSpPr>
        <p:spPr>
          <a:xfrm>
            <a:off x="2288423" y="1430086"/>
            <a:ext cx="7796540" cy="4335094"/>
          </a:xfrm>
        </p:spPr>
        <p:txBody>
          <a:bodyPr>
            <a:normAutofit/>
          </a:bodyPr>
          <a:lstStyle/>
          <a:p>
            <a:r>
              <a:rPr lang="en-US" dirty="0"/>
              <a:t>Zip codes and their coordinates of Pittsburgh neighborhoods can be obtained from some internet sources. </a:t>
            </a:r>
          </a:p>
          <a:p>
            <a:r>
              <a:rPr lang="en-US" i="1" dirty="0"/>
              <a:t>US Zip Code Latitude and Longitude</a:t>
            </a:r>
            <a:r>
              <a:rPr lang="en-US" dirty="0"/>
              <a:t> [https://</a:t>
            </a:r>
            <a:r>
              <a:rPr lang="en-US" dirty="0" err="1"/>
              <a:t>public.opendatasoft.com</a:t>
            </a:r>
            <a:r>
              <a:rPr lang="en-US" dirty="0"/>
              <a:t>/explore/dataset/us-zip-code-latitude-and-longitude/table/], specifically the data of Pennsylvania would be used.  </a:t>
            </a:r>
          </a:p>
          <a:p>
            <a:r>
              <a:rPr lang="en-US" dirty="0"/>
              <a:t>Restaurant information would be obtained through Foursquare API using the coordinates from the geo spatial information of each neighborhood.</a:t>
            </a:r>
          </a:p>
        </p:txBody>
      </p:sp>
    </p:spTree>
    <p:extLst>
      <p:ext uri="{BB962C8B-B14F-4D97-AF65-F5344CB8AC3E}">
        <p14:creationId xmlns:p14="http://schemas.microsoft.com/office/powerpoint/2010/main" val="294753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E506-7AF7-5042-B9F3-47A98702D040}"/>
              </a:ext>
            </a:extLst>
          </p:cNvPr>
          <p:cNvSpPr>
            <a:spLocks noGrp="1"/>
          </p:cNvSpPr>
          <p:nvPr>
            <p:ph type="title"/>
          </p:nvPr>
        </p:nvSpPr>
        <p:spPr>
          <a:xfrm>
            <a:off x="2299574" y="685392"/>
            <a:ext cx="7958331" cy="1077229"/>
          </a:xfrm>
        </p:spPr>
        <p:txBody>
          <a:bodyPr/>
          <a:lstStyle/>
          <a:p>
            <a:pPr algn="ctr"/>
            <a:r>
              <a:rPr lang="en-US" dirty="0"/>
              <a:t>Methodology</a:t>
            </a:r>
          </a:p>
        </p:txBody>
      </p:sp>
      <p:sp>
        <p:nvSpPr>
          <p:cNvPr id="3" name="Content Placeholder 2">
            <a:extLst>
              <a:ext uri="{FF2B5EF4-FFF2-40B4-BE49-F238E27FC236}">
                <a16:creationId xmlns:a16="http://schemas.microsoft.com/office/drawing/2014/main" id="{7E63FC24-4948-4F40-87CA-1C7AB289056B}"/>
              </a:ext>
            </a:extLst>
          </p:cNvPr>
          <p:cNvSpPr>
            <a:spLocks noGrp="1"/>
          </p:cNvSpPr>
          <p:nvPr>
            <p:ph idx="1"/>
          </p:nvPr>
        </p:nvSpPr>
        <p:spPr>
          <a:xfrm>
            <a:off x="2299574" y="1270447"/>
            <a:ext cx="7796540" cy="2430674"/>
          </a:xfrm>
        </p:spPr>
        <p:txBody>
          <a:bodyPr/>
          <a:lstStyle/>
          <a:p>
            <a:r>
              <a:rPr lang="en-US" dirty="0"/>
              <a:t>In this project, we will use the zip codes of each neighborhood in Pittsburgh and their corresponding coordinates along with the venue data from Foursquare API to cluster them into different clusters based on the patterns of popular restaurant types in each neighborhood using K-means clustering.</a:t>
            </a:r>
          </a:p>
        </p:txBody>
      </p:sp>
      <p:pic>
        <p:nvPicPr>
          <p:cNvPr id="5" name="Picture 4" descr="A close up of a map&#10;&#10;Description automatically generated">
            <a:extLst>
              <a:ext uri="{FF2B5EF4-FFF2-40B4-BE49-F238E27FC236}">
                <a16:creationId xmlns:a16="http://schemas.microsoft.com/office/drawing/2014/main" id="{B6803E02-D997-3B4A-BD77-FC0FFF5ADF7F}"/>
              </a:ext>
            </a:extLst>
          </p:cNvPr>
          <p:cNvPicPr>
            <a:picLocks noChangeAspect="1"/>
          </p:cNvPicPr>
          <p:nvPr/>
        </p:nvPicPr>
        <p:blipFill>
          <a:blip r:embed="rId2"/>
          <a:stretch>
            <a:fillRect/>
          </a:stretch>
        </p:blipFill>
        <p:spPr>
          <a:xfrm>
            <a:off x="6096000" y="3554231"/>
            <a:ext cx="5145204" cy="3082297"/>
          </a:xfrm>
          <a:prstGeom prst="rect">
            <a:avLst/>
          </a:prstGeom>
        </p:spPr>
      </p:pic>
    </p:spTree>
    <p:extLst>
      <p:ext uri="{BB962C8B-B14F-4D97-AF65-F5344CB8AC3E}">
        <p14:creationId xmlns:p14="http://schemas.microsoft.com/office/powerpoint/2010/main" val="52650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A2C2-A64C-CC48-A9AF-7148EAB21035}"/>
              </a:ext>
            </a:extLst>
          </p:cNvPr>
          <p:cNvSpPr>
            <a:spLocks noGrp="1"/>
          </p:cNvSpPr>
          <p:nvPr>
            <p:ph type="title"/>
          </p:nvPr>
        </p:nvSpPr>
        <p:spPr>
          <a:xfrm>
            <a:off x="2277272" y="663090"/>
            <a:ext cx="7958331" cy="1077229"/>
          </a:xfrm>
        </p:spPr>
        <p:txBody>
          <a:bodyPr/>
          <a:lstStyle/>
          <a:p>
            <a:pPr algn="ctr"/>
            <a:r>
              <a:rPr lang="en-US" dirty="0"/>
              <a:t>Results and Discussions</a:t>
            </a:r>
          </a:p>
        </p:txBody>
      </p:sp>
      <p:pic>
        <p:nvPicPr>
          <p:cNvPr id="5" name="Content Placeholder 4" descr="A picture containing text, map&#10;&#10;Description automatically generated">
            <a:extLst>
              <a:ext uri="{FF2B5EF4-FFF2-40B4-BE49-F238E27FC236}">
                <a16:creationId xmlns:a16="http://schemas.microsoft.com/office/drawing/2014/main" id="{1C391322-B682-1B45-9ACB-71E692317BCD}"/>
              </a:ext>
            </a:extLst>
          </p:cNvPr>
          <p:cNvPicPr>
            <a:picLocks noGrp="1" noChangeAspect="1"/>
          </p:cNvPicPr>
          <p:nvPr>
            <p:ph idx="1"/>
          </p:nvPr>
        </p:nvPicPr>
        <p:blipFill>
          <a:blip r:embed="rId2"/>
          <a:stretch>
            <a:fillRect/>
          </a:stretch>
        </p:blipFill>
        <p:spPr>
          <a:xfrm>
            <a:off x="6096001" y="3630111"/>
            <a:ext cx="5090582" cy="3068791"/>
          </a:xfrm>
        </p:spPr>
      </p:pic>
      <p:sp>
        <p:nvSpPr>
          <p:cNvPr id="6" name="TextBox 5">
            <a:extLst>
              <a:ext uri="{FF2B5EF4-FFF2-40B4-BE49-F238E27FC236}">
                <a16:creationId xmlns:a16="http://schemas.microsoft.com/office/drawing/2014/main" id="{111E1523-D361-C94F-AF56-12AFD406C7DC}"/>
              </a:ext>
            </a:extLst>
          </p:cNvPr>
          <p:cNvSpPr txBox="1"/>
          <p:nvPr/>
        </p:nvSpPr>
        <p:spPr>
          <a:xfrm>
            <a:off x="2277272" y="1740319"/>
            <a:ext cx="8909311" cy="1754326"/>
          </a:xfrm>
          <a:prstGeom prst="rect">
            <a:avLst/>
          </a:prstGeom>
          <a:noFill/>
        </p:spPr>
        <p:txBody>
          <a:bodyPr wrap="square" rtlCol="0">
            <a:spAutoFit/>
          </a:bodyPr>
          <a:lstStyle/>
          <a:p>
            <a:r>
              <a:rPr lang="en-US" dirty="0"/>
              <a:t>The neighborhoods are divided into five clusters based on the popular types of restaurants in them. Each clusters are analyzed based on their pattern.</a:t>
            </a:r>
          </a:p>
          <a:p>
            <a:endParaRPr lang="en-US" dirty="0"/>
          </a:p>
          <a:p>
            <a:r>
              <a:rPr lang="en-US" dirty="0"/>
              <a:t>Cluster 1: Fast food and American		      Cluster 4: Vietnamese and Mediterranean</a:t>
            </a:r>
          </a:p>
          <a:p>
            <a:r>
              <a:rPr lang="en-US" dirty="0"/>
              <a:t>Cluster 2: American and Mediterranean	      Cluster 5: Italian</a:t>
            </a:r>
          </a:p>
          <a:p>
            <a:r>
              <a:rPr lang="en-US" dirty="0"/>
              <a:t>Cluster 3:Seafood (not enough data)</a:t>
            </a:r>
          </a:p>
        </p:txBody>
      </p:sp>
    </p:spTree>
    <p:extLst>
      <p:ext uri="{BB962C8B-B14F-4D97-AF65-F5344CB8AC3E}">
        <p14:creationId xmlns:p14="http://schemas.microsoft.com/office/powerpoint/2010/main" val="189526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A8EAA-A4C7-9449-B9D3-BC15FCEF98FF}"/>
              </a:ext>
            </a:extLst>
          </p:cNvPr>
          <p:cNvSpPr>
            <a:spLocks noGrp="1"/>
          </p:cNvSpPr>
          <p:nvPr>
            <p:ph type="title"/>
          </p:nvPr>
        </p:nvSpPr>
        <p:spPr>
          <a:xfrm>
            <a:off x="2299573" y="674241"/>
            <a:ext cx="7958331" cy="1077229"/>
          </a:xfrm>
        </p:spPr>
        <p:txBody>
          <a:bodyPr/>
          <a:lstStyle/>
          <a:p>
            <a:pPr algn="ctr"/>
            <a:r>
              <a:rPr lang="en-US" dirty="0"/>
              <a:t>Conclusion</a:t>
            </a:r>
          </a:p>
        </p:txBody>
      </p:sp>
      <p:sp>
        <p:nvSpPr>
          <p:cNvPr id="3" name="Content Placeholder 2">
            <a:extLst>
              <a:ext uri="{FF2B5EF4-FFF2-40B4-BE49-F238E27FC236}">
                <a16:creationId xmlns:a16="http://schemas.microsoft.com/office/drawing/2014/main" id="{77313835-11DB-4341-953F-1C080B27B76E}"/>
              </a:ext>
            </a:extLst>
          </p:cNvPr>
          <p:cNvSpPr>
            <a:spLocks noGrp="1"/>
          </p:cNvSpPr>
          <p:nvPr>
            <p:ph idx="1"/>
          </p:nvPr>
        </p:nvSpPr>
        <p:spPr>
          <a:xfrm>
            <a:off x="2299573" y="1650672"/>
            <a:ext cx="7796540" cy="4237172"/>
          </a:xfrm>
        </p:spPr>
        <p:txBody>
          <a:bodyPr/>
          <a:lstStyle/>
          <a:p>
            <a:r>
              <a:rPr lang="en-US" dirty="0"/>
              <a:t>In this project, the neighborhoods of Pittsburgh are clustered into different clusters based on the popular types of restaurants in it. If someone wants to open a new restaurant, he/she should avoid the popular choices and aim for the less popular kinds, for example the 4th or 5th ones instead. For consumers, this clustering is also inspiring if they want to find the best restaurant for a specific type. They will know where to go to have the best chance finding a good one.</a:t>
            </a:r>
          </a:p>
          <a:p>
            <a:endParaRPr lang="en-US" dirty="0"/>
          </a:p>
        </p:txBody>
      </p:sp>
    </p:spTree>
    <p:extLst>
      <p:ext uri="{BB962C8B-B14F-4D97-AF65-F5344CB8AC3E}">
        <p14:creationId xmlns:p14="http://schemas.microsoft.com/office/powerpoint/2010/main" val="303818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8542-6D92-D946-9EDC-1C0F4CEC4DA6}"/>
              </a:ext>
            </a:extLst>
          </p:cNvPr>
          <p:cNvSpPr>
            <a:spLocks noGrp="1"/>
          </p:cNvSpPr>
          <p:nvPr>
            <p:ph type="title"/>
          </p:nvPr>
        </p:nvSpPr>
        <p:spPr>
          <a:xfrm>
            <a:off x="2299574" y="696544"/>
            <a:ext cx="7958331" cy="1077229"/>
          </a:xfrm>
        </p:spPr>
        <p:txBody>
          <a:bodyPr/>
          <a:lstStyle/>
          <a:p>
            <a:pPr algn="ctr"/>
            <a:r>
              <a:rPr lang="en-US" dirty="0"/>
              <a:t>Thank you!</a:t>
            </a:r>
          </a:p>
        </p:txBody>
      </p:sp>
      <p:pic>
        <p:nvPicPr>
          <p:cNvPr id="5" name="Content Placeholder 4">
            <a:extLst>
              <a:ext uri="{FF2B5EF4-FFF2-40B4-BE49-F238E27FC236}">
                <a16:creationId xmlns:a16="http://schemas.microsoft.com/office/drawing/2014/main" id="{C9157D2F-1A22-6D40-9FE4-C7AFF9DEBC70}"/>
              </a:ext>
            </a:extLst>
          </p:cNvPr>
          <p:cNvPicPr>
            <a:picLocks noGrp="1" noChangeAspect="1"/>
          </p:cNvPicPr>
          <p:nvPr>
            <p:ph idx="1"/>
          </p:nvPr>
        </p:nvPicPr>
        <p:blipFill>
          <a:blip r:embed="rId2"/>
          <a:stretch>
            <a:fillRect/>
          </a:stretch>
        </p:blipFill>
        <p:spPr>
          <a:xfrm>
            <a:off x="2421151" y="1235158"/>
            <a:ext cx="7715175" cy="5407919"/>
          </a:xfrm>
        </p:spPr>
      </p:pic>
    </p:spTree>
    <p:extLst>
      <p:ext uri="{BB962C8B-B14F-4D97-AF65-F5344CB8AC3E}">
        <p14:creationId xmlns:p14="http://schemas.microsoft.com/office/powerpoint/2010/main" val="13573970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17</TotalTime>
  <Words>381</Words>
  <Application>Microsoft Macintosh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MS Shell Dlg 2</vt:lpstr>
      <vt:lpstr>Arial</vt:lpstr>
      <vt:lpstr>Wingdings</vt:lpstr>
      <vt:lpstr>Wingdings 3</vt:lpstr>
      <vt:lpstr>Madison</vt:lpstr>
      <vt:lpstr>The Battle of Neighborhoods—Restaurants in Pittsburgh</vt:lpstr>
      <vt:lpstr>Introduction</vt:lpstr>
      <vt:lpstr>Data</vt:lpstr>
      <vt:lpstr>Methodology</vt:lpstr>
      <vt:lpstr>Results and Discussions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Neighborhoods—Restaurants in Pittsburgh</dc:title>
  <dc:creator>Peilin Tian</dc:creator>
  <cp:lastModifiedBy>Peilin Tian</cp:lastModifiedBy>
  <cp:revision>6</cp:revision>
  <dcterms:created xsi:type="dcterms:W3CDTF">2020-05-31T22:25:06Z</dcterms:created>
  <dcterms:modified xsi:type="dcterms:W3CDTF">2020-05-31T22:42:21Z</dcterms:modified>
</cp:coreProperties>
</file>